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sldIdLst>
    <p:sldId id="256" r:id="rId3"/>
    <p:sldId id="276" r:id="rId4"/>
    <p:sldId id="277" r:id="rId5"/>
    <p:sldId id="279" r:id="rId6"/>
    <p:sldId id="280" r:id="rId7"/>
  </p:sldIdLst>
  <p:sldSz cx="12192000" cy="6858000"/>
  <p:notesSz cx="6858000" cy="9144000"/>
  <p:embeddedFontLst>
    <p:embeddedFont>
      <p:font typeface="TsangerYuMo W01" panose="02020400000000000000" pitchFamily="18" charset="-122"/>
      <p:regular r:id="rId12"/>
    </p:embeddedFont>
    <p:embeddedFont>
      <p:font typeface="等线" panose="02010600030101010101" charset="-122"/>
      <p:regular r:id="rId13"/>
    </p:embeddedFont>
    <p:embeddedFont>
      <p:font typeface="等线 Light" panose="02010600030101010101" charset="-122"/>
      <p:regular r:id="rId14"/>
    </p:embeddedFont>
    <p:embeddedFont>
      <p:font typeface="Cambria Math" panose="02040503050406030204" charset="0"/>
      <p:regular r:id="rId15"/>
    </p:embeddedFont>
  </p:embeddedFontLst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4646"/>
    <a:srgbClr val="F2EFEA"/>
    <a:srgbClr val="DBD0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132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gs" Target="tags/tag1.xml"/><Relationship Id="rId15" Type="http://schemas.openxmlformats.org/officeDocument/2006/relationships/font" Target="fonts/font4.fntdata"/><Relationship Id="rId14" Type="http://schemas.openxmlformats.org/officeDocument/2006/relationships/font" Target="fonts/font3.fntdata"/><Relationship Id="rId13" Type="http://schemas.openxmlformats.org/officeDocument/2006/relationships/font" Target="fonts/font2.fntdata"/><Relationship Id="rId12" Type="http://schemas.openxmlformats.org/officeDocument/2006/relationships/font" Target="fonts/font1.fntdata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B0D3A0-7B8E-4350-A699-B03E11D482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C85E0-41A1-4FED-9EBB-3CCFE151639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10F1E-E349-4CFD-8327-2BA086317E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8A358-422A-4CE2-91A8-F343423F58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10F1E-E349-4CFD-8327-2BA086317E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8A358-422A-4CE2-91A8-F343423F58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10F1E-E349-4CFD-8327-2BA086317E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8A358-422A-4CE2-91A8-F343423F58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10F1E-E349-4CFD-8327-2BA086317E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8A358-422A-4CE2-91A8-F343423F58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10F1E-E349-4CFD-8327-2BA086317E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8A358-422A-4CE2-91A8-F343423F58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10F1E-E349-4CFD-8327-2BA086317E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8A358-422A-4CE2-91A8-F343423F58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10F1E-E349-4CFD-8327-2BA086317E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8A358-422A-4CE2-91A8-F343423F58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10F1E-E349-4CFD-8327-2BA086317E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8A358-422A-4CE2-91A8-F343423F58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10F1E-E349-4CFD-8327-2BA086317E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8A358-422A-4CE2-91A8-F343423F58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10F1E-E349-4CFD-8327-2BA086317E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8A358-422A-4CE2-91A8-F343423F58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10F1E-E349-4CFD-8327-2BA086317E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8A358-422A-4CE2-91A8-F343423F58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10F1E-E349-4CFD-8327-2BA086317E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8A358-422A-4CE2-91A8-F343423F58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331352"/>
            <a:ext cx="12192000" cy="526648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171575" y="1724025"/>
            <a:ext cx="9763125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>
                <a:solidFill>
                  <a:srgbClr val="464646"/>
                </a:solidFill>
                <a:latin typeface="TsangerYuMo W01" panose="02020400000000000000" pitchFamily="18" charset="-122"/>
                <a:ea typeface="TsangerYuMo W01" panose="02020400000000000000" pitchFamily="18" charset="-122"/>
              </a:rPr>
              <a:t>搜索与动态规划专题</a:t>
            </a:r>
            <a:endParaRPr lang="zh-CN" altLang="en-US" sz="8000">
              <a:solidFill>
                <a:srgbClr val="464646"/>
              </a:solidFill>
              <a:latin typeface="TsangerYuMo W01" panose="02020400000000000000" pitchFamily="18" charset="-122"/>
              <a:ea typeface="TsangerYuMo W01" panose="02020400000000000000" pitchFamily="18" charset="-122"/>
            </a:endParaRPr>
          </a:p>
          <a:p>
            <a:endParaRPr lang="en-US" altLang="zh-CN" sz="4000">
              <a:solidFill>
                <a:srgbClr val="464646"/>
              </a:solidFill>
              <a:latin typeface="TsangerYuMo W01" panose="02020400000000000000" pitchFamily="18" charset="-122"/>
              <a:ea typeface="TsangerYuMo W01" panose="02020400000000000000" pitchFamily="18" charset="-122"/>
            </a:endParaRPr>
          </a:p>
          <a:p>
            <a:pPr algn="ctr"/>
            <a:r>
              <a:rPr lang="en-US" altLang="zh-CN" sz="4000">
                <a:solidFill>
                  <a:srgbClr val="464646"/>
                </a:solidFill>
                <a:latin typeface="TsangerYuMo W01" panose="02020400000000000000" pitchFamily="18" charset="-122"/>
                <a:ea typeface="TsangerYuMo W01" panose="02020400000000000000" pitchFamily="18" charset="-122"/>
              </a:rPr>
              <a:t>G </a:t>
            </a:r>
            <a:r>
              <a:rPr lang="zh-CN" altLang="en-US" sz="4000">
                <a:solidFill>
                  <a:srgbClr val="464646"/>
                </a:solidFill>
                <a:latin typeface="TsangerYuMo W01" panose="02020400000000000000" pitchFamily="18" charset="-122"/>
                <a:ea typeface="TsangerYuMo W01" panose="02020400000000000000" pitchFamily="18" charset="-122"/>
              </a:rPr>
              <a:t>集合的并</a:t>
            </a:r>
            <a:endParaRPr lang="zh-CN" altLang="en-US" sz="4000">
              <a:solidFill>
                <a:srgbClr val="464646"/>
              </a:solidFill>
              <a:latin typeface="TsangerYuMo W01" panose="02020400000000000000" pitchFamily="18" charset="-122"/>
              <a:ea typeface="TsangerYuMo W01" panose="02020400000000000000" pitchFamily="18" charset="-122"/>
            </a:endParaRPr>
          </a:p>
          <a:p>
            <a:pPr algn="ctr"/>
            <a:endParaRPr lang="zh-CN" altLang="en-US" sz="4000">
              <a:solidFill>
                <a:srgbClr val="464646"/>
              </a:solidFill>
              <a:latin typeface="TsangerYuMo W01" panose="02020400000000000000" pitchFamily="18" charset="-122"/>
              <a:ea typeface="TsangerYuMo W01" panose="02020400000000000000" pitchFamily="18" charset="-122"/>
            </a:endParaRPr>
          </a:p>
          <a:p>
            <a:pPr algn="ctr"/>
            <a:r>
              <a:rPr lang="zh-CN" altLang="en-US" sz="2000">
                <a:solidFill>
                  <a:srgbClr val="464646"/>
                </a:solidFill>
                <a:latin typeface="TsangerYuMo W01" panose="02020400000000000000" pitchFamily="18" charset="-122"/>
                <a:ea typeface="TsangerYuMo W01" panose="02020400000000000000" pitchFamily="18" charset="-122"/>
              </a:rPr>
              <a:t>姜皓裕</a:t>
            </a:r>
            <a:endParaRPr lang="zh-CN" altLang="en-US" sz="2000">
              <a:solidFill>
                <a:srgbClr val="464646"/>
              </a:solidFill>
              <a:latin typeface="TsangerYuMo W01" panose="02020400000000000000" pitchFamily="18" charset="-122"/>
              <a:ea typeface="TsangerYuMo W01" panose="02020400000000000000" pitchFamily="18" charset="-122"/>
            </a:endParaRPr>
          </a:p>
        </p:txBody>
      </p:sp>
      <p:sp>
        <p:nvSpPr>
          <p:cNvPr id="8" name="等腰三角形 7"/>
          <p:cNvSpPr/>
          <p:nvPr/>
        </p:nvSpPr>
        <p:spPr>
          <a:xfrm rot="4852678">
            <a:off x="11702005" y="219919"/>
            <a:ext cx="308813" cy="266218"/>
          </a:xfrm>
          <a:prstGeom prst="triangle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80578" y="0"/>
            <a:ext cx="45719" cy="6858000"/>
          </a:xfrm>
          <a:prstGeom prst="rect">
            <a:avLst/>
          </a:prstGeom>
          <a:solidFill>
            <a:srgbClr val="DBD0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1910080" y="503555"/>
                <a:ext cx="9483725" cy="265112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ctr"/>
                <a:r>
                  <a:rPr lang="zh-CN" altLang="en-US" sz="2800" b="1"/>
                  <a:t>题目大意</a:t>
                </a:r>
                <a:endParaRPr lang="zh-CN" altLang="en-US" sz="2800" b="1"/>
              </a:p>
              <a:p>
                <a:pPr indent="457200"/>
                <a:r>
                  <a:rPr lang="zh-CN" altLang="en-US" sz="2400"/>
                  <a:t>给定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charset="0"/>
                        <a:cs typeface="Cambria Math" panose="02040503050406030204" charset="0"/>
                      </a:rPr>
                      <m:t>n</m:t>
                    </m:r>
                  </m:oMath>
                </a14:m>
                <a:r>
                  <a:rPr lang="zh-CN" altLang="en-US" sz="2400"/>
                  <a:t>个集合，每个集合大小均为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charset="0"/>
                        <a:cs typeface="Cambria Math" panose="02040503050406030204" charset="0"/>
                      </a:rPr>
                      <m:t>k</m:t>
                    </m:r>
                  </m:oMath>
                </a14:m>
                <a:r>
                  <a:rPr lang="zh-CN" altLang="en-US" sz="2400"/>
                  <a:t>，集合中的数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/>
                  <a:t>均为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CN" altLang="en-US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altLang="zh-CN" sz="2400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altLang="zh-CN" sz="2400">
                            <a:latin typeface="Cambria Math" panose="02040503050406030204" charset="0"/>
                            <a:cs typeface="Cambria Math" panose="02040503050406030204" charset="0"/>
                          </a:rPr>
                          <m:t>, 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charset="0"/>
                            <a:cs typeface="Cambria Math" panose="02040503050406030204" charset="0"/>
                          </a:rPr>
                          <m:t>m</m:t>
                        </m:r>
                      </m:e>
                    </m:d>
                  </m:oMath>
                </a14:m>
                <a:r>
                  <a:rPr lang="zh-CN" altLang="en-US" sz="2400"/>
                  <a:t>内的整数，问在这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charset="0"/>
                        <a:cs typeface="Cambria Math" panose="02040503050406030204" charset="0"/>
                      </a:rPr>
                      <m:t>n</m:t>
                    </m:r>
                  </m:oMath>
                </a14:m>
                <a:r>
                  <a:rPr lang="zh-CN" altLang="en-US" sz="2400"/>
                  <a:t>个集合中选出尽可能少的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charset="0"/>
                        <a:cs typeface="Cambria Math" panose="02040503050406030204" charset="0"/>
                      </a:rPr>
                      <m:t>x</m:t>
                    </m:r>
                  </m:oMath>
                </a14:m>
                <a:r>
                  <a:rPr lang="zh-CN" altLang="en-US" sz="2400"/>
                  <a:t>个集合，使这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charset="0"/>
                        <a:cs typeface="Cambria Math" panose="02040503050406030204" charset="0"/>
                      </a:rPr>
                      <m:t>x</m:t>
                    </m:r>
                  </m:oMath>
                </a14:m>
                <a:r>
                  <a:rPr lang="zh-CN" altLang="en-US" sz="2400"/>
                  <a:t>个集合的并为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CN" altLang="en-US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altLang="zh-CN" sz="2400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altLang="zh-CN" sz="2400">
                            <a:latin typeface="Cambria Math" panose="02040503050406030204" charset="0"/>
                            <a:cs typeface="Cambria Math" panose="02040503050406030204" charset="0"/>
                          </a:rPr>
                          <m:t>, 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charset="0"/>
                            <a:cs typeface="Cambria Math" panose="02040503050406030204" charset="0"/>
                          </a:rPr>
                          <m:t>m</m:t>
                        </m:r>
                      </m:e>
                    </m:d>
                  </m:oMath>
                </a14:m>
                <a:r>
                  <a:rPr lang="zh-CN" altLang="en-US" sz="2400">
                    <a:latin typeface="Cambria Math" panose="02040503050406030204" charset="0"/>
                    <a:cs typeface="Cambria Math" panose="02040503050406030204" charset="0"/>
                  </a:rPr>
                  <a:t>的所有整数。</a:t>
                </a:r>
                <a:endParaRPr lang="zh-CN" altLang="en-US" sz="2400"/>
              </a:p>
              <a:p>
                <a:pPr indent="457200"/>
                <a:r>
                  <a:rPr lang="zh-CN" altLang="en-US" sz="2400"/>
                  <a:t>输出选出的集合的数目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charset="0"/>
                        <a:cs typeface="Cambria Math" panose="02040503050406030204" charset="0"/>
                      </a:rPr>
                      <m:t>x</m:t>
                    </m:r>
                  </m:oMath>
                </a14:m>
                <a:r>
                  <a:rPr lang="zh-CN" altLang="en-US" sz="2400"/>
                  <a:t>，</a:t>
                </a:r>
                <a:r>
                  <a:rPr lang="en-US" altLang="zh-CN" sz="2400"/>
                  <a:t> </a:t>
                </a:r>
                <a:r>
                  <a:rPr lang="zh-CN" altLang="en-US" sz="2400"/>
                  <a:t>如果无论如何选择都无法使集合的并为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CN" altLang="en-US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altLang="zh-CN" sz="2400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altLang="zh-CN" sz="2400">
                            <a:latin typeface="Cambria Math" panose="02040503050406030204" charset="0"/>
                            <a:cs typeface="Cambria Math" panose="02040503050406030204" charset="0"/>
                          </a:rPr>
                          <m:t>, 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charset="0"/>
                            <a:cs typeface="Cambria Math" panose="02040503050406030204" charset="0"/>
                          </a:rPr>
                          <m:t>m</m:t>
                        </m:r>
                      </m:e>
                    </m:d>
                  </m:oMath>
                </a14:m>
                <a:r>
                  <a:rPr lang="zh-CN" altLang="en-US" sz="2400"/>
                  <a:t>，那么输出</a:t>
                </a:r>
                <a:r>
                  <a:rPr lang="en-US" altLang="zh-CN" sz="2400"/>
                  <a:t>-1</a:t>
                </a:r>
                <a:r>
                  <a:rPr lang="zh-CN" altLang="en-US" sz="2400"/>
                  <a:t>。</a:t>
                </a:r>
                <a:endParaRPr lang="en-US" altLang="zh-CN" sz="2400"/>
              </a:p>
              <a:p>
                <a:pPr indent="457200" algn="l"/>
                <a:endParaRPr lang="en-US" altLang="zh-CN" sz="2400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080" y="503555"/>
                <a:ext cx="9483725" cy="2651125"/>
              </a:xfrm>
              <a:prstGeom prst="rect">
                <a:avLst/>
              </a:prstGeom>
              <a:blipFill rotWithShape="1">
                <a:blip r:embed="rId1"/>
                <a:stretch>
                  <a:fillRect b="-5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1959610" y="3521075"/>
            <a:ext cx="9427845" cy="8439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数据范围：</a:t>
            </a:r>
            <a:endParaRPr lang="zh-CN" altLang="en-US"/>
          </a:p>
          <a:p>
            <a:pPr indent="457200"/>
            <a:endParaRPr lang="en-US" altLang="zh-CN"/>
          </a:p>
        </p:txBody>
      </p:sp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21268" y="3962083"/>
          <a:ext cx="5238115" cy="515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2324100" imgH="228600" progId="Equation.KSEE3">
                  <p:embed/>
                </p:oleObj>
              </mc:Choice>
              <mc:Fallback>
                <p:oleObj name="" r:id="rId2" imgW="23241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21268" y="3962083"/>
                        <a:ext cx="5238115" cy="515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80578" y="0"/>
            <a:ext cx="45719" cy="6858000"/>
          </a:xfrm>
          <a:prstGeom prst="rect">
            <a:avLst/>
          </a:prstGeom>
          <a:solidFill>
            <a:srgbClr val="DBD0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910080" y="473075"/>
            <a:ext cx="9483725" cy="5365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2800" b="1"/>
              <a:t>解题思路</a:t>
            </a:r>
            <a:endParaRPr lang="zh-CN" altLang="en-US" sz="2800" b="1"/>
          </a:p>
          <a:p>
            <a:pPr algn="l"/>
            <a:endParaRPr lang="zh-CN" altLang="en-US" sz="200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zh-CN" altLang="en-US" sz="2000"/>
          </a:p>
          <a:p>
            <a:pPr indent="457200" algn="ctr"/>
            <a:endParaRPr lang="zh-CN" altLang="en-US" sz="2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1946910" y="1381760"/>
                <a:ext cx="9471660" cy="126746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/>
                <a:r>
                  <a:rPr lang="en-US" altLang="zh-CN" sz="2400">
                    <a:sym typeface="+mn-ea"/>
                  </a:rPr>
                  <a:t>1</a:t>
                </a:r>
                <a:r>
                  <a:rPr lang="zh-CN" altLang="en-US" sz="2400">
                    <a:sym typeface="+mn-ea"/>
                  </a:rPr>
                  <a:t>、本题有什么特点？</a:t>
                </a:r>
                <a:endParaRPr lang="zh-CN" altLang="en-US" sz="2400">
                  <a:sym typeface="+mn-ea"/>
                </a:endParaRP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zh-CN" altLang="en-US" sz="2400">
                    <a:sym typeface="+mn-ea"/>
                  </a:rPr>
                  <a:t>涉及到集合问题</a:t>
                </a:r>
                <a:endParaRPr lang="zh-CN" altLang="en-US" sz="2400"/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m</m:t>
                    </m:r>
                  </m:oMath>
                </a14:m>
                <a:r>
                  <a:rPr lang="zh-CN" altLang="en-US" sz="2400">
                    <a:sym typeface="+mn-ea"/>
                  </a:rPr>
                  <a:t>的范围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charset="0"/>
                        <a:cs typeface="Cambria Math" panose="02040503050406030204" charset="0"/>
                      </a:rPr>
                      <m:t>[</m:t>
                    </m:r>
                    <m:r>
                      <a:rPr lang="en-US" altLang="zh-CN" sz="2400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zh-CN" sz="2400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zh-CN" sz="2400">
                        <a:latin typeface="Cambria Math" panose="02040503050406030204" charset="0"/>
                        <a:cs typeface="Cambria Math" panose="02040503050406030204" charset="0"/>
                      </a:rPr>
                      <m:t>15</m:t>
                    </m:r>
                    <m:r>
                      <a:rPr lang="en-US" altLang="zh-CN" sz="2400">
                        <a:latin typeface="Cambria Math" panose="02040503050406030204" charset="0"/>
                        <a:cs typeface="Cambria Math" panose="02040503050406030204" charset="0"/>
                      </a:rPr>
                      <m:t>]</m:t>
                    </m:r>
                  </m:oMath>
                </a14:m>
                <a:r>
                  <a:rPr lang="zh-CN" altLang="en-US" sz="24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足够小</a:t>
                </a:r>
                <a:endParaRPr lang="zh-CN" altLang="en-US" sz="2400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lvl="0" indent="0" algn="l">
                  <a:buFont typeface="Arial" panose="020B0604020202020204" pitchFamily="34" charset="0"/>
                  <a:buNone/>
                </a:pPr>
                <a:endParaRPr lang="zh-CN" altLang="en-US" sz="240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910" y="1381760"/>
                <a:ext cx="9471660" cy="1267460"/>
              </a:xfrm>
              <a:prstGeom prst="rect">
                <a:avLst/>
              </a:prstGeom>
              <a:blipFill rotWithShape="1">
                <a:blip r:embed="rId1"/>
                <a:stretch>
                  <a:fillRect b="-839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1946910" y="3021330"/>
                <a:ext cx="9446895" cy="361061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marL="0" lvl="0" indent="0" algn="l">
                  <a:buFont typeface="Arial" panose="020B0604020202020204" pitchFamily="34" charset="0"/>
                  <a:buNone/>
                </a:pPr>
                <a:r>
                  <a:rPr lang="zh-CN" altLang="en-US" sz="2400">
                    <a:sym typeface="+mn-ea"/>
                  </a:rPr>
                  <a:t>2、由这些特点能够联想到什么？</a:t>
                </a:r>
                <a:endParaRPr lang="zh-CN" altLang="en-US" sz="2400">
                  <a:solidFill>
                    <a:schemeClr val="tx1"/>
                  </a:solidFill>
                  <a:sym typeface="+mn-ea"/>
                </a:endParaRP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zh-CN" altLang="en-US" sz="2400">
                    <a:sym typeface="+mn-ea"/>
                  </a:rPr>
                  <a:t>集合问题，集合中的元素有且仅有两种可能的情况——在集合中和不在集合中，所以元素在集合中的状态我们可以通过二进制01进行表示。</a:t>
                </a:r>
                <a:endParaRPr lang="zh-CN" altLang="en-US" sz="2400">
                  <a:solidFill>
                    <a:schemeClr val="tx1"/>
                  </a:solidFill>
                  <a:sym typeface="+mn-ea"/>
                </a:endParaRP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m</m:t>
                    </m:r>
                  </m:oMath>
                </a14:m>
                <a:r>
                  <a:rPr lang="zh-CN" altLang="en-US" sz="2400">
                    <a:sym typeface="+mn-ea"/>
                  </a:rPr>
                  <a:t>的范围足够小，结合二进制表示，可以想到将一个集合压缩成一个数字进行处理。</a:t>
                </a:r>
                <a:endParaRPr lang="zh-CN" altLang="en-US" sz="2400">
                  <a:solidFill>
                    <a:schemeClr val="tx1"/>
                  </a:solidFill>
                  <a:sym typeface="+mn-ea"/>
                </a:endParaRP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zh-CN" altLang="en-US" sz="2400">
                    <a:sym typeface="+mn-ea"/>
                  </a:rPr>
                  <a:t>结合上面两个特点，可以使用状压dp处理该题。</a:t>
                </a:r>
                <a:endParaRPr lang="zh-CN" altLang="en-US" sz="2400">
                  <a:solidFill>
                    <a:schemeClr val="tx1"/>
                  </a:solidFill>
                  <a:sym typeface="+mn-ea"/>
                </a:endParaRPr>
              </a:p>
              <a:p>
                <a:endParaRPr lang="zh-CN" altLang="en-US"/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910" y="3021330"/>
                <a:ext cx="9446895" cy="361061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80578" y="0"/>
            <a:ext cx="45719" cy="6858000"/>
          </a:xfrm>
          <a:prstGeom prst="rect">
            <a:avLst/>
          </a:prstGeom>
          <a:solidFill>
            <a:srgbClr val="DBD0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910080" y="473075"/>
            <a:ext cx="9483725" cy="5365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2800" b="1"/>
              <a:t>解题思路</a:t>
            </a:r>
            <a:endParaRPr lang="zh-CN" altLang="en-US" sz="2800" b="1"/>
          </a:p>
          <a:p>
            <a:pPr algn="l"/>
            <a:endParaRPr lang="zh-CN" altLang="en-US" sz="200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zh-CN" altLang="en-US" sz="2000"/>
          </a:p>
          <a:p>
            <a:pPr indent="457200" algn="ctr"/>
            <a:endParaRPr lang="zh-CN" altLang="en-US" sz="2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1724660" y="1289050"/>
                <a:ext cx="10034270" cy="262572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/>
                  <a:t>3</a:t>
                </a:r>
                <a:r>
                  <a:rPr lang="zh-CN" altLang="en-US"/>
                  <a:t>、如何</a:t>
                </a:r>
                <a:r>
                  <a:rPr lang="zh-CN" altLang="en-US"/>
                  <a:t>设置状态？</a:t>
                </a:r>
                <a:endParaRPr lang="zh-CN" altLang="en-US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>
                    <a:solidFill>
                      <a:schemeClr val="tx1"/>
                    </a:solidFill>
                  </a:rPr>
                  <a:t>状态压缩：已知全集是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[1, 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m</m:t>
                    </m:r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]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</a:rPr>
                  <a:t>的所有整数，则分别将给定的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 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n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</a:rPr>
                  <a:t>个集合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A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≤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≤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>
                    <a:solidFill>
                      <a:schemeClr val="tx1"/>
                    </a:solidFill>
                  </a:rPr>
                  <a:t>压缩为</a:t>
                </a:r>
                <a:r>
                  <a:rPr lang="en-US" altLang="zh-CN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n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</a:rPr>
                  <a:t>个整数，具体压缩规则为，将第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 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i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</a:rPr>
                  <a:t>个集合表示为一个长度为</a:t>
                </a:r>
                <a:r>
                  <a:rPr lang="en-US" altLang="zh-CN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m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</a:rPr>
                  <a:t>的二进制数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>
                    <a:solidFill>
                      <a:schemeClr val="tx1"/>
                    </a:solidFill>
                  </a:rPr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>
                    <a:solidFill>
                      <a:schemeClr val="tx1"/>
                    </a:solidFill>
                  </a:rPr>
                  <a:t>均初始化为</a:t>
                </a:r>
                <a:r>
                  <a:rPr lang="en-US" altLang="zh-CN">
                    <a:solidFill>
                      <a:schemeClr val="tx1"/>
                    </a:solidFill>
                  </a:rPr>
                  <a:t>0</a:t>
                </a:r>
                <a:r>
                  <a:rPr lang="zh-CN" altLang="en-US">
                    <a:solidFill>
                      <a:schemeClr val="tx1"/>
                    </a:solidFill>
                  </a:rPr>
                  <a:t>），如果第</a:t>
                </a:r>
                <a:r>
                  <a:rPr lang="en-US" altLang="zh-CN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i</m:t>
                    </m:r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 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</a:rPr>
                  <a:t>个集合</a:t>
                </a:r>
                <a:r>
                  <a:rPr lang="zh-CN" altLang="en-US">
                    <a:solidFill>
                      <a:schemeClr val="tx1"/>
                    </a:solidFill>
                  </a:rPr>
                  <a:t>中存在整数</a:t>
                </a:r>
                <a:r>
                  <a:rPr lang="en-US" altLang="zh-CN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p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</a:rPr>
                  <a:t>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p</m:t>
                    </m:r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>
                    <a:solidFill>
                      <a:schemeClr val="tx1"/>
                    </a:solidFill>
                  </a:rPr>
                  <a:t>），那么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>
                    <a:solidFill>
                      <a:schemeClr val="tx1"/>
                    </a:solidFill>
                  </a:rPr>
                  <a:t> </a:t>
                </a:r>
                <a:r>
                  <a:rPr lang="en-US" altLang="zh-CN">
                    <a:solidFill>
                      <a:schemeClr val="tx1"/>
                    </a:solidFill>
                  </a:rPr>
                  <a:t>=  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| (1&lt;&lt;(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p</m:t>
                    </m:r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−1))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</a:rPr>
                  <a:t>，也就是将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>
                    <a:solidFill>
                      <a:schemeClr val="tx1"/>
                    </a:solidFill>
                  </a:rPr>
                  <a:t>从右往左数的第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p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</a:rPr>
                  <a:t>位变为</a:t>
                </a:r>
                <a:r>
                  <a:rPr lang="en-US" altLang="zh-CN">
                    <a:solidFill>
                      <a:schemeClr val="tx1"/>
                    </a:solidFill>
                  </a:rPr>
                  <a:t>1</a:t>
                </a:r>
                <a:r>
                  <a:rPr lang="zh-CN" altLang="en-US">
                    <a:solidFill>
                      <a:schemeClr val="tx1"/>
                    </a:solidFill>
                  </a:rPr>
                  <a:t>。</a:t>
                </a:r>
                <a:endParaRPr lang="zh-CN" altLang="en-US">
                  <a:solidFill>
                    <a:schemeClr val="tx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zh-CN" altLang="en-US">
                  <a:solidFill>
                    <a:schemeClr val="tx1"/>
                  </a:solidFill>
                </a:endParaRPr>
              </a:p>
              <a:p>
                <a:pPr lvl="1" indent="45720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CN" i="1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                     </a:t>
                </a:r>
                <a:r>
                  <a:rPr lang="zh-CN" altLang="en-US" i="1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：</a:t>
                </a:r>
                <a:r>
                  <a:rPr lang="en-US" altLang="zh-CN" i="1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              1             </a:t>
                </a:r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 indent="45720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，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altLang="zh-CN" i="1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              </a:t>
                </a:r>
                <a:r>
                  <a:rPr lang="zh-CN" altLang="en-US" i="1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：</a:t>
                </a:r>
                <a:r>
                  <a:rPr lang="en-US" altLang="zh-CN" i="1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           11</a:t>
                </a:r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 indent="45720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，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3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，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7</m:t>
                        </m:r>
                      </m:e>
                    </m:d>
                  </m:oMath>
                </a14:m>
                <a:r>
                  <a:rPr lang="en-US" altLang="zh-CN">
                    <a:solidFill>
                      <a:schemeClr val="tx1"/>
                    </a:solidFill>
                  </a:rPr>
                  <a:t>     </a:t>
                </a:r>
                <a:r>
                  <a:rPr lang="en-US" altLang="zh-CN" i="1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 i="1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：</a:t>
                </a:r>
                <a:r>
                  <a:rPr lang="en-US" altLang="zh-CN" i="1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1000101</a:t>
                </a:r>
                <a:r>
                  <a:rPr lang="en-US" altLang="zh-CN">
                    <a:solidFill>
                      <a:schemeClr val="tx1"/>
                    </a:solidFill>
                  </a:rPr>
                  <a:t> </a:t>
                </a:r>
                <a:endParaRPr lang="zh-CN" altLang="en-US">
                  <a:solidFill>
                    <a:schemeClr val="tx1"/>
                  </a:solidFill>
                </a:endParaRPr>
              </a:p>
              <a:p>
                <a:pPr lvl="1" indent="0">
                  <a:buFont typeface="Arial" panose="020B0604020202020204" pitchFamily="34" charset="0"/>
                  <a:buNone/>
                </a:pPr>
                <a:endParaRPr lang="zh-CN" altLang="en-US">
                  <a:solidFill>
                    <a:schemeClr val="tx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zh-CN" altLang="en-US">
                  <a:solidFill>
                    <a:schemeClr val="tx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zh-CN" altLang="en-US">
                  <a:solidFill>
                    <a:schemeClr val="tx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zh-CN" altLang="en-US">
                  <a:solidFill>
                    <a:schemeClr val="tx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660" y="1289050"/>
                <a:ext cx="10034270" cy="2625725"/>
              </a:xfrm>
              <a:prstGeom prst="rect">
                <a:avLst/>
              </a:prstGeom>
              <a:blipFill rotWithShape="1">
                <a:blip r:embed="rId1"/>
                <a:stretch>
                  <a:fillRect b="-480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1724660" y="4071620"/>
                <a:ext cx="10087610" cy="987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>
                    <a:sym typeface="+mn-ea"/>
                  </a:rPr>
                  <a:t>状态：设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>
                        <a:solidFill>
                          <a:schemeClr val="tx1"/>
                        </a:solidFill>
                      </a:rPr>
                      <m:t>dp</m:t>
                    </m:r>
                    <m:r>
                      <a:rPr lang="zh-CN" altLang="en-US">
                        <a:solidFill>
                          <a:schemeClr val="tx1"/>
                        </a:solidFill>
                      </a:rPr>
                      <m:t>[</m:t>
                    </m:r>
                    <m:r>
                      <m:rPr>
                        <m:sty m:val="p"/>
                      </m:rPr>
                      <a:rPr lang="zh-CN" altLang="en-US">
                        <a:solidFill>
                          <a:schemeClr val="tx1"/>
                        </a:solidFill>
                      </a:rPr>
                      <m:t>i</m:t>
                    </m:r>
                    <m:r>
                      <a:rPr lang="zh-CN" altLang="en-US">
                        <a:solidFill>
                          <a:schemeClr val="tx1"/>
                        </a:solidFill>
                      </a:rPr>
                      <m:t>][</m:t>
                    </m:r>
                    <m:r>
                      <m:rPr>
                        <m:sty m:val="p"/>
                      </m:rPr>
                      <a:rPr lang="zh-CN" altLang="en-US">
                        <a:solidFill>
                          <a:schemeClr val="tx1"/>
                        </a:solidFill>
                      </a:rPr>
                      <m:t>j</m:t>
                    </m:r>
                    <m:r>
                      <a:rPr lang="zh-CN" altLang="en-US">
                        <a:solidFill>
                          <a:schemeClr val="tx1"/>
                        </a:solidFill>
                      </a:rPr>
                      <m:t>]</m:t>
                    </m:r>
                  </m:oMath>
                </a14:m>
                <a:r>
                  <a:rPr lang="zh-CN" altLang="en-US">
                    <a:sym typeface="+mn-ea"/>
                  </a:rPr>
                  <a:t>表示前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>
                        <a:solidFill>
                          <a:schemeClr val="tx1"/>
                        </a:solidFill>
                      </a:rPr>
                      <m:t>i</m:t>
                    </m:r>
                  </m:oMath>
                </a14:m>
                <a:r>
                  <a:rPr lang="zh-CN" altLang="en-US">
                    <a:sym typeface="+mn-ea"/>
                  </a:rPr>
                  <a:t> 个集合，二进制数为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>
                        <a:solidFill>
                          <a:schemeClr val="tx1"/>
                        </a:solidFill>
                      </a:rPr>
                      <m:t>j</m:t>
                    </m:r>
                  </m:oMath>
                </a14:m>
                <a:r>
                  <a:rPr lang="zh-CN" altLang="en-US">
                    <a:sym typeface="+mn-ea"/>
                  </a:rPr>
                  <a:t>（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>
                        <a:solidFill>
                          <a:schemeClr val="tx1"/>
                        </a:solidFill>
                      </a:rPr>
                      <m:t>j</m:t>
                    </m:r>
                    <m:r>
                      <a:rPr lang="zh-CN" altLang="en-US">
                        <a:solidFill>
                          <a:schemeClr val="tx1"/>
                        </a:solidFill>
                      </a:rPr>
                      <m:t> </m:t>
                    </m:r>
                  </m:oMath>
                </a14:m>
                <a:r>
                  <a:rPr lang="zh-CN" altLang="en-US">
                    <a:sym typeface="+mn-ea"/>
                  </a:rPr>
                  <a:t>实际上呈现为一个十进制数）的并集所选中的最少的集合数。可以进行初始化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>
                        <a:solidFill>
                          <a:schemeClr val="tx1"/>
                        </a:solidFill>
                      </a:rPr>
                      <m:t>dp</m:t>
                    </m:r>
                    <m:r>
                      <a:rPr lang="zh-CN" altLang="en-US">
                        <a:solidFill>
                          <a:schemeClr val="tx1"/>
                        </a:solidFill>
                      </a:rPr>
                      <m:t>[</m:t>
                    </m:r>
                    <m:r>
                      <m:rPr>
                        <m:sty m:val="p"/>
                      </m:rPr>
                      <a:rPr lang="zh-CN" altLang="en-US">
                        <a:solidFill>
                          <a:schemeClr val="tx1"/>
                        </a:solidFill>
                      </a:rPr>
                      <m:t>i</m:t>
                    </m:r>
                    <m:r>
                      <a:rPr lang="zh-CN" altLang="en-US">
                        <a:solidFill>
                          <a:schemeClr val="tx1"/>
                        </a:solidFill>
                      </a:rPr>
                      <m:t>][</m:t>
                    </m:r>
                    <m:sSub>
                      <m:sSubPr>
                        <m:ctrlPr>
                          <a:rPr lang="zh-CN" altLang="en-US">
                            <a:solidFill>
                              <a:schemeClr val="tx1"/>
                            </a:solidFill>
                          </a:rPr>
                        </m:ctrlPr>
                      </m:sSubPr>
                      <m:e>
                        <m:r>
                          <a:rPr lang="zh-CN" altLang="en-US">
                            <a:solidFill>
                              <a:schemeClr val="tx1"/>
                            </a:solidFill>
                          </a:rPr>
                          <m:t>𝐵</m:t>
                        </m:r>
                      </m:e>
                      <m:sub>
                        <m:r>
                          <a:rPr lang="zh-CN" altLang="en-US">
                            <a:solidFill>
                              <a:schemeClr val="tx1"/>
                            </a:solidFill>
                          </a:rPr>
                          <m:t>𝑖</m:t>
                        </m:r>
                      </m:sub>
                    </m:sSub>
                    <m:r>
                      <a:rPr lang="zh-CN" altLang="en-US">
                        <a:solidFill>
                          <a:schemeClr val="tx1"/>
                        </a:solidFill>
                      </a:rPr>
                      <m:t>]=</m:t>
                    </m:r>
                    <m:r>
                      <a:rPr lang="zh-CN" altLang="en-US">
                        <a:solidFill>
                          <a:schemeClr val="tx1"/>
                        </a:solidFill>
                      </a:rPr>
                      <m:t>1</m:t>
                    </m:r>
                  </m:oMath>
                </a14:m>
                <a:r>
                  <a:rPr lang="zh-CN" altLang="en-US">
                    <a:sym typeface="+mn-ea"/>
                  </a:rPr>
                  <a:t>, 这是因为在前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>
                        <a:solidFill>
                          <a:schemeClr val="tx1"/>
                        </a:solidFill>
                      </a:rPr>
                      <m:t>i</m:t>
                    </m:r>
                    <m:r>
                      <a:rPr lang="zh-CN" altLang="en-US">
                        <a:solidFill>
                          <a:schemeClr val="tx1"/>
                        </a:solidFill>
                      </a:rPr>
                      <m:t> </m:t>
                    </m:r>
                  </m:oMath>
                </a14:m>
                <a:r>
                  <a:rPr lang="zh-CN" altLang="en-US">
                    <a:sym typeface="+mn-ea"/>
                  </a:rPr>
                  <a:t>个集合中取出的集合的并集为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>
                            <a:solidFill>
                              <a:schemeClr val="tx1"/>
                            </a:solidFill>
                          </a:rPr>
                        </m:ctrlPr>
                      </m:sSubPr>
                      <m:e>
                        <m:r>
                          <a:rPr lang="zh-CN" altLang="en-US">
                            <a:solidFill>
                              <a:schemeClr val="tx1"/>
                            </a:solidFill>
                          </a:rPr>
                          <m:t>𝐵</m:t>
                        </m:r>
                      </m:e>
                      <m:sub>
                        <m:r>
                          <a:rPr lang="zh-CN" altLang="en-US">
                            <a:solidFill>
                              <a:schemeClr val="tx1"/>
                            </a:solidFill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>
                    <a:sym typeface="+mn-ea"/>
                  </a:rPr>
                  <a:t>所需的最少的集合数目一定是1（可以只取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>
                            <a:solidFill>
                              <a:schemeClr val="tx1"/>
                            </a:solidFill>
                          </a:rPr>
                        </m:ctrlPr>
                      </m:sSubPr>
                      <m:e>
                        <m:r>
                          <a:rPr lang="zh-CN" altLang="en-US">
                            <a:solidFill>
                              <a:schemeClr val="tx1"/>
                            </a:solidFill>
                          </a:rPr>
                          <m:t>𝐴</m:t>
                        </m:r>
                      </m:e>
                      <m:sub>
                        <m:r>
                          <a:rPr lang="zh-CN" altLang="en-US">
                            <a:solidFill>
                              <a:schemeClr val="tx1"/>
                            </a:solidFill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>
                    <a:sym typeface="+mn-ea"/>
                  </a:rPr>
                  <a:t>这一个集合）</a:t>
                </a:r>
                <a:endParaRPr lang="zh-CN" altLang="en-US"/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660" y="4071620"/>
                <a:ext cx="10087610" cy="98742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80578" y="0"/>
            <a:ext cx="45719" cy="6858000"/>
          </a:xfrm>
          <a:prstGeom prst="rect">
            <a:avLst/>
          </a:prstGeom>
          <a:solidFill>
            <a:srgbClr val="DBD0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910080" y="473075"/>
            <a:ext cx="9483725" cy="5365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2800" b="1"/>
              <a:t>解题思路</a:t>
            </a:r>
            <a:endParaRPr lang="zh-CN" altLang="en-US" sz="2800" b="1"/>
          </a:p>
          <a:p>
            <a:pPr algn="l"/>
            <a:endParaRPr lang="zh-CN" altLang="en-US" sz="200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zh-CN" altLang="en-US" sz="2000"/>
          </a:p>
          <a:p>
            <a:pPr indent="457200" algn="ctr"/>
            <a:endParaRPr lang="zh-CN" altLang="en-US" sz="2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1834515" y="1218565"/>
                <a:ext cx="10071100" cy="206629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/>
                  <a:t>4</a:t>
                </a:r>
                <a:r>
                  <a:rPr lang="zh-CN" altLang="en-US"/>
                  <a:t>、如何</a:t>
                </a:r>
                <a:r>
                  <a:rPr lang="zh-CN" altLang="en-US"/>
                  <a:t>进行状态转移</a:t>
                </a:r>
                <a:endParaRPr lang="zh-CN" altLang="en-US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/>
                  <a:t>对于每个集合，总有选和不选</a:t>
                </a:r>
                <a:r>
                  <a:rPr lang="zh-CN" altLang="en-US"/>
                  <a:t>两种方式：</a:t>
                </a:r>
                <a:endParaRPr lang="zh-CN" altLang="en-US"/>
              </a:p>
              <a:p>
                <a:pPr lvl="2" indent="0">
                  <a:buFont typeface="Arial" panose="020B0604020202020204" pitchFamily="34" charset="0"/>
                  <a:buNone/>
                </a:pPr>
                <a:r>
                  <a:rPr lang="zh-CN" altLang="en-US"/>
                  <a:t>令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t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 </m:t>
                    </m:r>
                  </m:oMath>
                </a14:m>
                <a:r>
                  <a:rPr lang="zh-CN" altLang="en-US"/>
                  <a:t>为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m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所对应的二进制数（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t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 </m:t>
                    </m:r>
                  </m:oMath>
                </a14:m>
                <a:r>
                  <a:rPr lang="zh-CN" altLang="en-US"/>
                  <a:t>为一个长度为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m</m:t>
                    </m:r>
                  </m:oMath>
                </a14:m>
                <a:r>
                  <a:rPr lang="zh-CN" altLang="en-US"/>
                  <a:t>的全为</a:t>
                </a:r>
                <a:r>
                  <a:rPr lang="en-US" altLang="zh-CN"/>
                  <a:t>1</a:t>
                </a:r>
                <a:r>
                  <a:rPr lang="zh-CN" altLang="en-US"/>
                  <a:t>的</a:t>
                </a:r>
                <a:r>
                  <a:rPr lang="zh-CN" altLang="en-US"/>
                  <a:t>二进制数）</a:t>
                </a:r>
                <a:endParaRPr lang="zh-CN" altLang="en-US"/>
              </a:p>
              <a:p>
                <a:pPr lvl="2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for</m:t>
                      </m:r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i</m:t>
                      </m:r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to</m:t>
                      </m:r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n</m:t>
                      </m:r>
                    </m:oMath>
                  </m:oMathPara>
                </a14:m>
                <a:endParaRPr lang="en-US" altLang="zh-CN"/>
              </a:p>
              <a:p>
                <a:pPr marL="914400" lvl="2" indent="45720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for</m:t>
                      </m:r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j</m:t>
                      </m:r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to</m:t>
                      </m:r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t</m:t>
                      </m:r>
                    </m:oMath>
                  </m:oMathPara>
                </a14:m>
                <a:endParaRPr lang="zh-CN" altLang="en-US"/>
              </a:p>
              <a:p>
                <a:pPr marL="1371600" lvl="3" indent="45720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dp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i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][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j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 | 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]=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min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dp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i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][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j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 | 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], 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dp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i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][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j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]+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/>
                  <a:t>;  //</a:t>
                </a:r>
                <a:r>
                  <a:rPr lang="zh-CN" altLang="en-US">
                    <a:sym typeface="+mn-ea"/>
                  </a:rPr>
                  <a:t>选择第</a:t>
                </a:r>
                <a:r>
                  <a:rPr lang="en-US" altLang="zh-CN">
                    <a:sym typeface="+mn-ea"/>
                  </a:rPr>
                  <a:t>i</a:t>
                </a:r>
                <a:r>
                  <a:rPr lang="zh-CN" altLang="en-US">
                    <a:sym typeface="+mn-ea"/>
                  </a:rPr>
                  <a:t>个集合</a:t>
                </a:r>
                <a:endParaRPr lang="zh-CN" altLang="en-US">
                  <a:sym typeface="+mn-ea"/>
                </a:endParaRPr>
              </a:p>
              <a:p>
                <a:pPr marL="1371600" lvl="3" indent="45720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dp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i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][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j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]=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min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dp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i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][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j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], 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dp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i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][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j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])</m:t>
                    </m:r>
                  </m:oMath>
                </a14:m>
                <a:r>
                  <a:rPr lang="en-US" altLang="zh-CN"/>
                  <a:t>;  //</a:t>
                </a:r>
                <a:r>
                  <a:rPr lang="zh-CN" altLang="en-US"/>
                  <a:t>不选择第</a:t>
                </a:r>
                <a:r>
                  <a:rPr lang="en-US" altLang="zh-CN"/>
                  <a:t>i</a:t>
                </a:r>
                <a:r>
                  <a:rPr lang="zh-CN" altLang="en-US"/>
                  <a:t>个</a:t>
                </a:r>
                <a:r>
                  <a:rPr lang="zh-CN" altLang="en-US"/>
                  <a:t>集合</a:t>
                </a:r>
                <a:endParaRPr lang="zh-CN" altLang="en-US"/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515" y="1218565"/>
                <a:ext cx="10071100" cy="206629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1910080" y="4091305"/>
                <a:ext cx="1014031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5</a:t>
                </a:r>
                <a:r>
                  <a:rPr lang="zh-CN" altLang="en-US"/>
                  <a:t>、时间复杂度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O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n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∙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altLang="zh-CN" baseline="30000">
                        <a:latin typeface="Cambria Math" panose="02040503050406030204" charset="0"/>
                        <a:cs typeface="Cambria Math" panose="02040503050406030204" charset="0"/>
                      </a:rPr>
                      <m:t>m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zh-CN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080" y="4091305"/>
                <a:ext cx="10140315" cy="368300"/>
              </a:xfrm>
              <a:prstGeom prst="rect">
                <a:avLst/>
              </a:prstGeom>
              <a:blipFill rotWithShape="1">
                <a:blip r:embed="rId2"/>
                <a:stretch>
                  <a:fillRect t="-31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commondata" val="eyJjb3VudCI6OSwiaGRpZCI6ImIwNTQxODVjODg2YmM4MDM3MjUzMTRmZjhhOTUzYmUxIiwidXNlckNvdW50Ijo5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1014</Words>
  <Application>WPS 演示</Application>
  <PresentationFormat>宽屏</PresentationFormat>
  <Paragraphs>67</Paragraphs>
  <Slides>5</Slides>
  <Notes>1</Notes>
  <HiddenSlides>1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20" baseType="lpstr">
      <vt:lpstr>Arial</vt:lpstr>
      <vt:lpstr>宋体</vt:lpstr>
      <vt:lpstr>Wingdings</vt:lpstr>
      <vt:lpstr>TsangerYuMo W01</vt:lpstr>
      <vt:lpstr>等线</vt:lpstr>
      <vt:lpstr>黑体</vt:lpstr>
      <vt:lpstr>微软雅黑</vt:lpstr>
      <vt:lpstr>Arial Unicode MS</vt:lpstr>
      <vt:lpstr>等线 Light</vt:lpstr>
      <vt:lpstr>Calibri</vt:lpstr>
      <vt:lpstr>Cambria Math</vt:lpstr>
      <vt:lpstr>MS Mincho</vt:lpstr>
      <vt:lpstr>Segoe Print</vt:lpstr>
      <vt:lpstr>Office 主题​​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NTKO</dc:creator>
  <cp:lastModifiedBy>小丑本丑</cp:lastModifiedBy>
  <cp:revision>20</cp:revision>
  <dcterms:created xsi:type="dcterms:W3CDTF">2022-03-19T02:07:00Z</dcterms:created>
  <dcterms:modified xsi:type="dcterms:W3CDTF">2024-05-31T11:37:31Z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KSOTemplateUUID">
    <vt:lpwstr>v1.0_mb_u4zqdoHXqrJcg11Hgt32Nw==</vt:lpwstr>
  </property>
  <property fmtid="{D5CDD505-2E9C-101B-9397-08002B2CF9AE}" pid="4" name="ICV">
    <vt:lpwstr>82CB54F5B47A4DA4B238351FCEDCC6F9_11</vt:lpwstr>
  </property>
</Properties>
</file>